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1" r:id="rId16"/>
    <p:sldId id="272" r:id="rId17"/>
    <p:sldId id="260" r:id="rId18"/>
    <p:sldId id="274" r:id="rId19"/>
    <p:sldId id="275" r:id="rId20"/>
    <p:sldId id="276" r:id="rId21"/>
    <p:sldId id="277" r:id="rId22"/>
    <p:sldId id="279" r:id="rId23"/>
    <p:sldId id="280" r:id="rId24"/>
    <p:sldId id="278" r:id="rId25"/>
    <p:sldId id="281" r:id="rId26"/>
    <p:sldId id="283" r:id="rId27"/>
    <p:sldId id="284" r:id="rId28"/>
    <p:sldId id="285" r:id="rId29"/>
    <p:sldId id="286" r:id="rId30"/>
    <p:sldId id="290" r:id="rId31"/>
    <p:sldId id="291" r:id="rId32"/>
    <p:sldId id="287" r:id="rId33"/>
    <p:sldId id="289" r:id="rId34"/>
    <p:sldId id="292" r:id="rId35"/>
    <p:sldId id="288" r:id="rId3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859CB91-5DFA-43D3-9730-7FB04156F78C}" type="datetimeFigureOut">
              <a:rPr lang="es-AR" smtClean="0"/>
              <a:pPr/>
              <a:t>08/08/2015</a:t>
            </a:fld>
            <a:endParaRPr lang="es-A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2E0BDA0-6AD5-4A0E-8AE2-A57AA150574C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CB91-5DFA-43D3-9730-7FB04156F78C}" type="datetimeFigureOut">
              <a:rPr lang="es-AR" smtClean="0"/>
              <a:pPr/>
              <a:t>08/08/2015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BDA0-6AD5-4A0E-8AE2-A57AA150574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CB91-5DFA-43D3-9730-7FB04156F78C}" type="datetimeFigureOut">
              <a:rPr lang="es-AR" smtClean="0"/>
              <a:pPr/>
              <a:t>08/08/2015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BDA0-6AD5-4A0E-8AE2-A57AA150574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CB91-5DFA-43D3-9730-7FB04156F78C}" type="datetimeFigureOut">
              <a:rPr lang="es-AR" smtClean="0"/>
              <a:pPr/>
              <a:t>08/08/2015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BDA0-6AD5-4A0E-8AE2-A57AA150574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CB91-5DFA-43D3-9730-7FB04156F78C}" type="datetimeFigureOut">
              <a:rPr lang="es-AR" smtClean="0"/>
              <a:pPr/>
              <a:t>08/08/2015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BDA0-6AD5-4A0E-8AE2-A57AA150574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CB91-5DFA-43D3-9730-7FB04156F78C}" type="datetimeFigureOut">
              <a:rPr lang="es-AR" smtClean="0"/>
              <a:pPr/>
              <a:t>08/08/2015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BDA0-6AD5-4A0E-8AE2-A57AA150574C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CB91-5DFA-43D3-9730-7FB04156F78C}" type="datetimeFigureOut">
              <a:rPr lang="es-AR" smtClean="0"/>
              <a:pPr/>
              <a:t>08/08/2015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BDA0-6AD5-4A0E-8AE2-A57AA150574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CB91-5DFA-43D3-9730-7FB04156F78C}" type="datetimeFigureOut">
              <a:rPr lang="es-AR" smtClean="0"/>
              <a:pPr/>
              <a:t>08/08/2015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BDA0-6AD5-4A0E-8AE2-A57AA150574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CB91-5DFA-43D3-9730-7FB04156F78C}" type="datetimeFigureOut">
              <a:rPr lang="es-AR" smtClean="0"/>
              <a:pPr/>
              <a:t>08/08/2015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BDA0-6AD5-4A0E-8AE2-A57AA150574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CB91-5DFA-43D3-9730-7FB04156F78C}" type="datetimeFigureOut">
              <a:rPr lang="es-AR" smtClean="0"/>
              <a:pPr/>
              <a:t>08/08/2015</a:t>
            </a:fld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BDA0-6AD5-4A0E-8AE2-A57AA150574C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CB91-5DFA-43D3-9730-7FB04156F78C}" type="datetimeFigureOut">
              <a:rPr lang="es-AR" smtClean="0"/>
              <a:pPr/>
              <a:t>08/08/2015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BDA0-6AD5-4A0E-8AE2-A57AA150574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859CB91-5DFA-43D3-9730-7FB04156F78C}" type="datetimeFigureOut">
              <a:rPr lang="es-AR" smtClean="0"/>
              <a:pPr/>
              <a:t>08/08/2015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2E0BDA0-6AD5-4A0E-8AE2-A57AA150574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16016" y="2420888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s-AR" b="1" dirty="0" smtClean="0"/>
              <a:t>RÉGIMEN ACADÉMICO MARCO</a:t>
            </a:r>
            <a:endParaRPr lang="es-AR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b="1" dirty="0" smtClean="0"/>
              <a:t>RESOLUCIÓN N° 655/15</a:t>
            </a:r>
          </a:p>
          <a:p>
            <a:r>
              <a:rPr lang="es-AR" b="1" dirty="0" smtClean="0"/>
              <a:t>AMPLIATORIA DE LA RESOLUCIÓN 1066/09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xmlns="" val="2556514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LEGAJOS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/>
              <a:t>Se organiza un Legajo Personal y otro Académico que se consideran de carácter reservado</a:t>
            </a:r>
          </a:p>
          <a:p>
            <a:r>
              <a:rPr lang="es-AR" dirty="0" smtClean="0"/>
              <a:t>Se inscriben como estudiantes condicionales en las carreras de Formación Docente los aspirantes que aún no posean estudios secundarios completos y deberán regularizar su situación hasta el inicio del segundo cuatrimestre. Pueden cursar pero no rendir finales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619826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dirty="0" smtClean="0"/>
              <a:t>El ingreso de estudiantes fuera de los plazos estipulados será considerado por Consejo Directivo</a:t>
            </a:r>
          </a:p>
          <a:p>
            <a:r>
              <a:rPr lang="es-AR" dirty="0" smtClean="0"/>
              <a:t>Los estudiantes pueden solicitar equivalencias cuando hubieren aprobado en forma parcial o total estudios de Nivel Superior en los últimos 10 años</a:t>
            </a:r>
          </a:p>
          <a:p>
            <a:r>
              <a:rPr lang="es-AR" dirty="0" smtClean="0"/>
              <a:t>Se considera la dependencia de la institución, el campo de la formación y el tiempo de cursado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659818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Para equivalencias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DE LA MISMA CARRERA, CON IGUAL PLAN DE ESTUDIOS: se acepta la totalidad de las unidades curriculares aprobadas, por lo que no se cumplimenta trámite de equivalencia</a:t>
            </a:r>
          </a:p>
          <a:p>
            <a:r>
              <a:rPr lang="es-AR" dirty="0" smtClean="0"/>
              <a:t>DE OTRAS CARRERAS: se otorga equivalencia total al campo de la Formación General (Pedagogía, Corporeidad, Oralidad, Didáctica, Psicología educacional, Filosofía, Hist. </a:t>
            </a:r>
            <a:r>
              <a:rPr lang="es-AR" dirty="0" err="1" smtClean="0"/>
              <a:t>Soc</a:t>
            </a:r>
            <a:r>
              <a:rPr lang="es-AR" dirty="0" smtClean="0"/>
              <a:t> y </a:t>
            </a:r>
            <a:r>
              <a:rPr lang="es-AR" dirty="0" err="1" smtClean="0"/>
              <a:t>polít</a:t>
            </a:r>
            <a:r>
              <a:rPr lang="es-AR" dirty="0" smtClean="0"/>
              <a:t> latinoamericana, Sociología, Hist. De la </a:t>
            </a:r>
            <a:r>
              <a:rPr lang="es-AR" dirty="0" err="1" smtClean="0"/>
              <a:t>Educac</a:t>
            </a:r>
            <a:r>
              <a:rPr lang="es-AR" dirty="0" smtClean="0"/>
              <a:t>. DDHH, Análisis y </a:t>
            </a:r>
            <a:r>
              <a:rPr lang="es-AR" dirty="0" err="1" smtClean="0"/>
              <a:t>org</a:t>
            </a:r>
            <a:r>
              <a:rPr lang="es-AR" dirty="0" smtClean="0"/>
              <a:t> de las </a:t>
            </a:r>
            <a:r>
              <a:rPr lang="es-AR" dirty="0" err="1" smtClean="0"/>
              <a:t>Instituc</a:t>
            </a:r>
            <a:r>
              <a:rPr lang="es-AR" dirty="0" smtClean="0"/>
              <a:t>, Ed. Sexual integral) y Unidades de Definición Institucional (ej. Ruralidad)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2852001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Documentación para solicitud de equivalencia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Nota a Rectoría con documentación probatoria debidamente autenticada</a:t>
            </a:r>
          </a:p>
          <a:p>
            <a:r>
              <a:rPr lang="es-AR" dirty="0" smtClean="0"/>
              <a:t>Certificado analítico del plan de estudios correspondiente a la carrera cursada y aprobada</a:t>
            </a:r>
          </a:p>
          <a:p>
            <a:r>
              <a:rPr lang="es-AR" dirty="0" smtClean="0"/>
              <a:t>Copia autenticada de los proyectos de cátedra de las/s unidades curriculares que se consideran equivalentes </a:t>
            </a:r>
          </a:p>
          <a:p>
            <a:r>
              <a:rPr lang="es-AR" dirty="0" smtClean="0"/>
              <a:t>Se remite a los docentes de las cátedra que corresponda la solicitud para consideración y elaboración de respectivos informes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2211595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Informe académico de los docentes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Equivalencia total: coincidencia del 80% o más de la propuesta curricular de contenidos y bibliografía. Se registra la misma nota con que aprobó en el plan de origen</a:t>
            </a:r>
          </a:p>
          <a:p>
            <a:r>
              <a:rPr lang="es-AR" dirty="0" smtClean="0"/>
              <a:t>Equivalencia parcial: coincidencia entre más del 50 % y se complementa con lo que defina la cátedra</a:t>
            </a:r>
          </a:p>
          <a:p>
            <a:r>
              <a:rPr lang="es-AR" dirty="0" smtClean="0"/>
              <a:t>No corresponde equivalencia cuando no existe coincidencia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374957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Solicitudes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1366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AR" sz="3800" dirty="0" smtClean="0"/>
              <a:t>En el mes de marzo por única vez para cada año académico</a:t>
            </a:r>
          </a:p>
          <a:p>
            <a:pPr algn="just"/>
            <a:r>
              <a:rPr lang="es-AR" sz="3800" dirty="0" smtClean="0"/>
              <a:t>Se resolverán en un plazo de 30 días</a:t>
            </a:r>
          </a:p>
          <a:p>
            <a:pPr algn="just"/>
            <a:r>
              <a:rPr lang="es-AR" sz="3800" dirty="0" smtClean="0"/>
              <a:t>Para quienes ingresen posteriormente, se considera un mes a partir de la fecha de ingreso</a:t>
            </a:r>
          </a:p>
          <a:p>
            <a:pPr algn="just"/>
            <a:r>
              <a:rPr lang="es-AR" sz="3800" dirty="0" smtClean="0"/>
              <a:t>El informe solo tiene validez durante el año académico en el que fue solicitada la equivalencia</a:t>
            </a:r>
          </a:p>
          <a:p>
            <a:pPr algn="just"/>
            <a:r>
              <a:rPr lang="es-AR" sz="3800" dirty="0" smtClean="0"/>
              <a:t>Mientras dura el trámite el estudiante cursará la unidades curriculares</a:t>
            </a:r>
          </a:p>
          <a:p>
            <a:pPr marL="68580" indent="0" algn="just">
              <a:buNone/>
            </a:pPr>
            <a:r>
              <a:rPr lang="es-AR" dirty="0" smtClean="0"/>
              <a:t>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073160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Las UC del último año solo se solicitan parcialmente atendiendo la especificidad de la </a:t>
            </a:r>
            <a:r>
              <a:rPr lang="es-AR" dirty="0" smtClean="0"/>
              <a:t>carrera</a:t>
            </a:r>
          </a:p>
          <a:p>
            <a:r>
              <a:rPr lang="es-AR" dirty="0" smtClean="0"/>
              <a:t>No se considera equivalencia por módulos o núcleos de Pos títulos o Posgrados</a:t>
            </a:r>
          </a:p>
          <a:p>
            <a:r>
              <a:rPr lang="es-AR" dirty="0" smtClean="0"/>
              <a:t>Art. 23 considera equivalencia por notas de otras provincias en escala diferente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2582185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CAPÍTULO II </a:t>
            </a:r>
            <a:br>
              <a:rPr lang="es-AR" b="1" dirty="0" smtClean="0"/>
            </a:br>
            <a:r>
              <a:rPr lang="es-AR" b="1" dirty="0" smtClean="0"/>
              <a:t>DE LA PERMANENCIA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Cada institución posibilita las condiciones organizacionales y académicas que aseguren la permanencia de los estudiantes durante su trayectoria formativa</a:t>
            </a:r>
          </a:p>
          <a:p>
            <a:r>
              <a:rPr lang="es-AR" dirty="0" smtClean="0"/>
              <a:t>La evaluación, promoción y aprobación en el marco de los Diseños Curriculares Provinciales estará en consonancia con los formatos de la unidades curriculares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586981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ASIGNATURAS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s-AR" dirty="0" smtClean="0"/>
              <a:t>Pedagogía</a:t>
            </a:r>
          </a:p>
          <a:p>
            <a:pPr marL="68580" indent="0">
              <a:buNone/>
            </a:pPr>
            <a:r>
              <a:rPr lang="es-AR" dirty="0" smtClean="0"/>
              <a:t>Didáctica</a:t>
            </a:r>
          </a:p>
          <a:p>
            <a:pPr marL="68580" indent="0">
              <a:buNone/>
            </a:pPr>
            <a:r>
              <a:rPr lang="es-AR" dirty="0" smtClean="0"/>
              <a:t>Psicología Educacional</a:t>
            </a:r>
          </a:p>
          <a:p>
            <a:pPr marL="68580" indent="0">
              <a:buNone/>
            </a:pPr>
            <a:r>
              <a:rPr lang="es-AR" dirty="0" smtClean="0"/>
              <a:t>Filosofía</a:t>
            </a:r>
          </a:p>
          <a:p>
            <a:pPr marL="68580" indent="0">
              <a:buNone/>
            </a:pPr>
            <a:r>
              <a:rPr lang="es-AR" dirty="0" smtClean="0"/>
              <a:t>Historia Soc. Polít. </a:t>
            </a:r>
            <a:r>
              <a:rPr lang="es-AR" dirty="0" err="1" smtClean="0"/>
              <a:t>Arg</a:t>
            </a:r>
            <a:r>
              <a:rPr lang="es-AR" dirty="0" smtClean="0"/>
              <a:t> y Latinoamericana</a:t>
            </a:r>
          </a:p>
          <a:p>
            <a:pPr marL="68580" indent="0">
              <a:buNone/>
            </a:pPr>
            <a:r>
              <a:rPr lang="es-AR" dirty="0" smtClean="0"/>
              <a:t>Sociología de la </a:t>
            </a:r>
            <a:r>
              <a:rPr lang="es-AR" dirty="0" err="1" smtClean="0"/>
              <a:t>Educ</a:t>
            </a:r>
            <a:endParaRPr lang="es-AR" dirty="0" smtClean="0"/>
          </a:p>
          <a:p>
            <a:pPr marL="68580" indent="0">
              <a:buNone/>
            </a:pPr>
            <a:r>
              <a:rPr lang="es-AR" dirty="0" smtClean="0"/>
              <a:t>Didácticas específicas</a:t>
            </a:r>
          </a:p>
          <a:p>
            <a:pPr marL="68580" indent="0">
              <a:buNone/>
            </a:pP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s-AR" dirty="0" smtClean="0"/>
              <a:t>Evaluación con instancias parciales, finales y/o por promoción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58289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SEMINARIO TALLER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AR" dirty="0" smtClean="0"/>
              <a:t>Práctica Docente I, II, III y IV</a:t>
            </a:r>
          </a:p>
          <a:p>
            <a:r>
              <a:rPr lang="es-AR" dirty="0" smtClean="0"/>
              <a:t>Problemáticas contemporáneas</a:t>
            </a:r>
          </a:p>
          <a:p>
            <a:r>
              <a:rPr lang="es-AR" dirty="0" smtClean="0"/>
              <a:t>Educación sexual integral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s-AR" dirty="0" smtClean="0"/>
              <a:t>Todos tienen modalidad de promoción y pueden o no tener instancia final integradora</a:t>
            </a:r>
          </a:p>
          <a:p>
            <a:pPr marL="68580" indent="0">
              <a:buNone/>
            </a:pPr>
            <a:r>
              <a:rPr lang="es-AR" dirty="0" smtClean="0"/>
              <a:t>No se </a:t>
            </a:r>
            <a:r>
              <a:rPr lang="es-AR" dirty="0" err="1" smtClean="0"/>
              <a:t>recursan</a:t>
            </a:r>
            <a:r>
              <a:rPr lang="es-AR" dirty="0" smtClean="0"/>
              <a:t> sino que se complementan trayectos en los tiempos que requieran el/la estudiante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262538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282883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2800" b="1" dirty="0">
                <a:latin typeface="Batang" pitchFamily="18" charset="-127"/>
                <a:ea typeface="Batang" pitchFamily="18" charset="-127"/>
              </a:rPr>
              <a:t>No es </a:t>
            </a:r>
            <a:r>
              <a:rPr lang="es-AR" sz="2800" b="1" dirty="0" smtClean="0">
                <a:latin typeface="Batang" pitchFamily="18" charset="-127"/>
                <a:ea typeface="Batang" pitchFamily="18" charset="-127"/>
              </a:rPr>
              <a:t>sólo </a:t>
            </a:r>
            <a:r>
              <a:rPr lang="es-AR" sz="2800" b="1" dirty="0">
                <a:latin typeface="Batang" pitchFamily="18" charset="-127"/>
                <a:ea typeface="Batang" pitchFamily="18" charset="-127"/>
              </a:rPr>
              <a:t>una ampliación de la </a:t>
            </a:r>
            <a:r>
              <a:rPr lang="es-AR" sz="2800" b="1" dirty="0" smtClean="0">
                <a:latin typeface="Batang" pitchFamily="18" charset="-127"/>
                <a:ea typeface="Batang" pitchFamily="18" charset="-127"/>
              </a:rPr>
              <a:t>normativa</a:t>
            </a:r>
            <a:endParaRPr lang="es-AR" sz="2800" b="1" dirty="0">
              <a:latin typeface="Batang" pitchFamily="18" charset="-127"/>
              <a:ea typeface="Batang" pitchFamily="18" charset="-127"/>
            </a:endParaRPr>
          </a:p>
          <a:p>
            <a:r>
              <a:rPr lang="es-AR" sz="2800" b="1" dirty="0">
                <a:latin typeface="Batang" pitchFamily="18" charset="-127"/>
                <a:ea typeface="Batang" pitchFamily="18" charset="-127"/>
              </a:rPr>
              <a:t>Es una ampliación de los derechos de los </a:t>
            </a:r>
            <a:r>
              <a:rPr lang="es-AR" sz="2800" b="1" dirty="0" smtClean="0">
                <a:latin typeface="Batang" pitchFamily="18" charset="-127"/>
                <a:ea typeface="Batang" pitchFamily="18" charset="-127"/>
              </a:rPr>
              <a:t>y las estudiantes </a:t>
            </a:r>
            <a:endParaRPr lang="es-AR" sz="2800" b="1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7285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SEMINARIO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s-AR" dirty="0" smtClean="0"/>
              <a:t>Análisis y organización de las instituciones educativas</a:t>
            </a:r>
          </a:p>
          <a:p>
            <a:r>
              <a:rPr lang="es-AR" dirty="0" smtClean="0"/>
              <a:t>Unidades de definición institucional</a:t>
            </a:r>
          </a:p>
          <a:p>
            <a:r>
              <a:rPr lang="es-AR" dirty="0" smtClean="0"/>
              <a:t>Estudio en profundidad de problemas relevantes para la formación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Informes, ensayos, monografías que se evalúan en sus avances y se defiende oralmente en coloquios lo que constituye «parciales»</a:t>
            </a:r>
          </a:p>
          <a:p>
            <a:r>
              <a:rPr lang="es-AR" dirty="0" smtClean="0"/>
              <a:t>No es pertinente la mesa final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624948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TALLER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AR" dirty="0" smtClean="0"/>
              <a:t>Lenguajes artísticos I y II</a:t>
            </a:r>
          </a:p>
          <a:p>
            <a:r>
              <a:rPr lang="es-AR" dirty="0" smtClean="0"/>
              <a:t>Juegos y producción de materiales</a:t>
            </a:r>
          </a:p>
          <a:p>
            <a:r>
              <a:rPr lang="es-AR" dirty="0" smtClean="0"/>
              <a:t>Taller interdisciplinario de problemáticas transversales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Se propone la modalidad de evaluación con proyectos, expresiones artísticas, diseño de propuestas de enseñanza, recursos. </a:t>
            </a:r>
          </a:p>
          <a:p>
            <a:r>
              <a:rPr lang="es-AR" dirty="0" smtClean="0"/>
              <a:t>Todos se promocionan con o sin instancia final integradora</a:t>
            </a:r>
          </a:p>
          <a:p>
            <a:r>
              <a:rPr lang="es-AR" dirty="0" smtClean="0"/>
              <a:t>NO SE RECURSAN, se completan trayectos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553221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2551837"/>
            <a:ext cx="68407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400" dirty="0" smtClean="0"/>
              <a:t>En los casos de unidades curriculares que requieran la evaluación de dos o más docentes, se hace necesario promover la </a:t>
            </a:r>
            <a:r>
              <a:rPr lang="es-AR" sz="2400" dirty="0" err="1" smtClean="0"/>
              <a:t>co</a:t>
            </a:r>
            <a:r>
              <a:rPr lang="es-AR" sz="2400" dirty="0" smtClean="0"/>
              <a:t> evaluación, la meta evaluación y la autoevaluación y considerando la globalidad de la unidad curricular, promediar las notas obtenidas en cada tramo que comprenda la misma, derivando en una sola nota final</a:t>
            </a:r>
          </a:p>
          <a:p>
            <a:pPr algn="just"/>
            <a:r>
              <a:rPr lang="es-AR" sz="2400" dirty="0" smtClean="0"/>
              <a:t>LAS CALIFICACIONES SE EXPRESAN SIN DECIMALES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xmlns="" val="32725214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Evaluaciones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A fin de garantizar equilibrio entre las formas de acreditación de cada año de cursado, se distribuyen en acuerdo entre los docentes para estipular evaluaciones por:</a:t>
            </a:r>
          </a:p>
          <a:p>
            <a:r>
              <a:rPr lang="es-AR" dirty="0" smtClean="0"/>
              <a:t>Promoción directa</a:t>
            </a:r>
          </a:p>
          <a:p>
            <a:r>
              <a:rPr lang="es-AR" dirty="0" smtClean="0"/>
              <a:t>Promoción con coloquio final integrador</a:t>
            </a:r>
          </a:p>
          <a:p>
            <a:r>
              <a:rPr lang="es-AR" dirty="0" smtClean="0"/>
              <a:t>Mesas evaluadoras finales</a:t>
            </a:r>
          </a:p>
          <a:p>
            <a:r>
              <a:rPr lang="es-AR" dirty="0" smtClean="0"/>
              <a:t>No superando las dos instancias semanales para cada año de cursado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616096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Cada docente deberá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Establecer en su proyecto de cátedra la modalidad de evaluación para cada unidad curricular y Secretaría Académica velará por el cumplimiento y la coherencia entre las formas de evaluación y los formatos</a:t>
            </a:r>
          </a:p>
          <a:p>
            <a:r>
              <a:rPr lang="es-AR" dirty="0" smtClean="0"/>
              <a:t>Llevar registro del proceso de los estudiantes, la asistencia y toda información que considere relevante sobre el proceso y elevará las planilla de información en las fechas que se acuerden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5722817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CONDICION REGULAR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AR" dirty="0"/>
              <a:t>Estar inscriptos y rendir al menos una unidad curricular en ese período, cumplir con el  </a:t>
            </a:r>
            <a:r>
              <a:rPr lang="es-AR" b="1" dirty="0"/>
              <a:t>60% de asistencia (50% para los que trabajan</a:t>
            </a:r>
            <a:r>
              <a:rPr lang="es-AR" dirty="0"/>
              <a:t>, cumpliendo instancias formativas complementarias que podrán asumir diferentes modalidades). </a:t>
            </a:r>
            <a:r>
              <a:rPr lang="es-AR" b="1" dirty="0"/>
              <a:t>Deben presentar el 100% de los trabajos</a:t>
            </a:r>
            <a:r>
              <a:rPr lang="es-AR" dirty="0"/>
              <a:t> (escritos u orales) en todos los casos con posibilidad de </a:t>
            </a:r>
            <a:r>
              <a:rPr lang="es-AR" dirty="0" err="1"/>
              <a:t>recuperatorio</a:t>
            </a:r>
            <a:r>
              <a:rPr lang="es-AR" dirty="0"/>
              <a:t>. </a:t>
            </a:r>
            <a:r>
              <a:rPr lang="es-AR" b="1" dirty="0"/>
              <a:t>Nota: no inferior a 6 (seis).</a:t>
            </a:r>
            <a:endParaRPr lang="es-AR" dirty="0"/>
          </a:p>
          <a:p>
            <a:pPr algn="just"/>
            <a:r>
              <a:rPr lang="es-AR" dirty="0"/>
              <a:t>Aprobar una instancia final integradora, escrita u oral en mesa evaluadora ordinaria, sin que sea excluyente de la otra.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6358963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2967335"/>
            <a:ext cx="69127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dirty="0"/>
              <a:t>La </a:t>
            </a:r>
            <a:r>
              <a:rPr lang="es-AR" sz="2400" b="1" dirty="0"/>
              <a:t>regularidad </a:t>
            </a:r>
            <a:r>
              <a:rPr lang="es-AR" sz="2400" dirty="0"/>
              <a:t>se conserva por el plazo de </a:t>
            </a:r>
            <a:r>
              <a:rPr lang="es-AR" sz="2400" b="1" dirty="0"/>
              <a:t>3 (tres) años académicos</a:t>
            </a:r>
            <a:r>
              <a:rPr lang="es-AR" sz="2400" dirty="0"/>
              <a:t>, luego de cursada la unidad </a:t>
            </a:r>
            <a:r>
              <a:rPr lang="es-AR" sz="2400" dirty="0" smtClean="0"/>
              <a:t>curricular</a:t>
            </a:r>
          </a:p>
          <a:p>
            <a:r>
              <a:rPr lang="es-AR" sz="2400" dirty="0" smtClean="0"/>
              <a:t>En los casos de carreras a término se conforman mesas evaluadoras extraordinarias para acompañar a los estudiantes respetando el plan de estudios y los proyectos de cátedra con que hubieren cursado.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xmlns="" val="2355529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CONDICION LIBRE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endParaRPr lang="es-AR" dirty="0"/>
          </a:p>
          <a:p>
            <a:pPr algn="just"/>
            <a:r>
              <a:rPr lang="es-AR" sz="2800" dirty="0"/>
              <a:t>Haberse inscriptos como alumnos libres al inicio del año académico. Estos casos pueden autorizarse en el campo de la </a:t>
            </a:r>
            <a:r>
              <a:rPr lang="es-AR" sz="2800" b="1" dirty="0"/>
              <a:t>formación general con formato asignatura</a:t>
            </a:r>
            <a:r>
              <a:rPr lang="es-AR" sz="2800" dirty="0"/>
              <a:t> que cuenten con anuencia explícita de la cátedra. </a:t>
            </a:r>
          </a:p>
          <a:p>
            <a:pPr algn="just"/>
            <a:r>
              <a:rPr lang="es-AR" sz="2800" dirty="0"/>
              <a:t>Otro caso es el de alumnos inscriptos como regulares y que posteriormente </a:t>
            </a:r>
            <a:r>
              <a:rPr lang="es-AR" sz="2800" b="1" dirty="0"/>
              <a:t>quedan libres</a:t>
            </a:r>
            <a:r>
              <a:rPr lang="es-AR" sz="2800" dirty="0"/>
              <a:t> por nota y/o porcentaje de asistencia.</a:t>
            </a:r>
          </a:p>
          <a:p>
            <a:pPr algn="just"/>
            <a:r>
              <a:rPr lang="es-AR" sz="2800" dirty="0"/>
              <a:t>Los alumnos libres </a:t>
            </a:r>
            <a:r>
              <a:rPr lang="es-AR" sz="2800" b="1" dirty="0"/>
              <a:t>deben asistir</a:t>
            </a:r>
            <a:r>
              <a:rPr lang="es-AR" sz="2800" dirty="0"/>
              <a:t> a los </a:t>
            </a:r>
            <a:r>
              <a:rPr lang="es-AR" sz="2800" b="1" dirty="0"/>
              <a:t>encuentros tutoriales</a:t>
            </a:r>
            <a:r>
              <a:rPr lang="es-AR" sz="2800" dirty="0"/>
              <a:t> previstos por el proyecto de cátedra para garantizar el acompañamiento de las trayectorias.</a:t>
            </a:r>
          </a:p>
          <a:p>
            <a:pPr algn="just"/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xmlns="" val="7980347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CONDICION ESPECIAL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/>
              <a:t>Esta condición se considera en las carreras de formación docente, a aquellos docentes en ejercicio, y/o quienes se desempeñen en la docencia sin el título docente</a:t>
            </a:r>
            <a:r>
              <a:rPr lang="es-AR" b="1" dirty="0"/>
              <a:t>, interesados en acreditar</a:t>
            </a:r>
            <a:r>
              <a:rPr lang="es-AR" dirty="0"/>
              <a:t> alguna unidad curricular</a:t>
            </a:r>
            <a:r>
              <a:rPr lang="es-AR" dirty="0" smtClean="0"/>
              <a:t>.</a:t>
            </a:r>
          </a:p>
          <a:p>
            <a:r>
              <a:rPr lang="es-AR" dirty="0" smtClean="0"/>
              <a:t>Se evalúa por promoción o evaluación final según corresponda al formato de la unidad curricular en que se inserta</a:t>
            </a:r>
          </a:p>
          <a:p>
            <a:r>
              <a:rPr lang="es-AR" dirty="0" smtClean="0"/>
              <a:t>La promoción será válida para el año académico en que cursó la unidad curricular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40100844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ACREDITACIÓN PROMOCIÓN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/>
              <a:t>Acreditación por </a:t>
            </a:r>
            <a:r>
              <a:rPr lang="es-AR" b="1" dirty="0"/>
              <a:t>promoción</a:t>
            </a:r>
            <a:r>
              <a:rPr lang="es-AR" dirty="0"/>
              <a:t> (directa o con coloquio final integrador). </a:t>
            </a:r>
            <a:endParaRPr lang="es-AR" dirty="0" smtClean="0"/>
          </a:p>
          <a:p>
            <a:r>
              <a:rPr lang="es-AR" b="1" dirty="0" smtClean="0"/>
              <a:t>Nota</a:t>
            </a:r>
            <a:r>
              <a:rPr lang="es-AR" b="1" dirty="0"/>
              <a:t>: no inferior a 7 (siete)</a:t>
            </a:r>
            <a:r>
              <a:rPr lang="es-AR" dirty="0"/>
              <a:t>, </a:t>
            </a:r>
            <a:r>
              <a:rPr lang="es-AR" b="1" dirty="0"/>
              <a:t>con derecho a </a:t>
            </a:r>
            <a:r>
              <a:rPr lang="es-AR" b="1" dirty="0" err="1"/>
              <a:t>recuperatorio</a:t>
            </a:r>
            <a:r>
              <a:rPr lang="es-AR" b="1" dirty="0"/>
              <a:t>. </a:t>
            </a:r>
            <a:endParaRPr lang="es-AR" b="1" dirty="0" smtClean="0"/>
          </a:p>
          <a:p>
            <a:r>
              <a:rPr lang="es-AR" dirty="0" smtClean="0"/>
              <a:t>Cumplir </a:t>
            </a:r>
            <a:r>
              <a:rPr lang="es-AR" dirty="0"/>
              <a:t>con el </a:t>
            </a:r>
            <a:r>
              <a:rPr lang="es-AR" b="1" dirty="0"/>
              <a:t>70 % de asistencia (60% </a:t>
            </a:r>
            <a:r>
              <a:rPr lang="es-AR" b="1" dirty="0" smtClean="0"/>
              <a:t>para </a:t>
            </a:r>
            <a:r>
              <a:rPr lang="es-AR" b="1" dirty="0"/>
              <a:t>los que trabajan</a:t>
            </a:r>
            <a:r>
              <a:rPr lang="es-AR" b="1" dirty="0" smtClean="0"/>
              <a:t>)</a:t>
            </a:r>
            <a:endParaRPr lang="es-AR" dirty="0"/>
          </a:p>
          <a:p>
            <a:r>
              <a:rPr lang="es-AR" dirty="0"/>
              <a:t>Las </a:t>
            </a:r>
            <a:r>
              <a:rPr lang="es-AR" b="1" dirty="0"/>
              <a:t>calificaciones</a:t>
            </a:r>
            <a:r>
              <a:rPr lang="es-AR" dirty="0"/>
              <a:t> obtenidas por </a:t>
            </a:r>
            <a:r>
              <a:rPr lang="es-AR" b="1" dirty="0"/>
              <a:t>promoción</a:t>
            </a:r>
            <a:r>
              <a:rPr lang="es-AR" dirty="0"/>
              <a:t> se registran en </a:t>
            </a:r>
            <a:r>
              <a:rPr lang="es-AR" b="1" dirty="0"/>
              <a:t>Actas</a:t>
            </a:r>
            <a:r>
              <a:rPr lang="es-AR" dirty="0"/>
              <a:t> de Mesas Evaluadoras como </a:t>
            </a:r>
            <a:r>
              <a:rPr lang="es-AR" b="1" dirty="0"/>
              <a:t>estudiantes Regulares</a:t>
            </a:r>
            <a:r>
              <a:rPr lang="es-AR" dirty="0"/>
              <a:t>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0656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ANTECEDENTES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AR" dirty="0" smtClean="0"/>
              <a:t>Resolución 1066/09 RAM para los Institutos de gestión estatal y privada</a:t>
            </a:r>
          </a:p>
          <a:p>
            <a:pPr algn="just"/>
            <a:r>
              <a:rPr lang="es-AR" dirty="0"/>
              <a:t> </a:t>
            </a:r>
            <a:r>
              <a:rPr lang="es-AR" dirty="0" smtClean="0"/>
              <a:t>Se organizó y reorganizó el RAI (Régimen Académico Institucional)</a:t>
            </a:r>
          </a:p>
          <a:p>
            <a:pPr algn="just"/>
            <a:r>
              <a:rPr lang="es-AR" dirty="0" smtClean="0"/>
              <a:t>Se enviaron aportes desde el año 2011 para la reformulación según lo trabajado en esta institución. </a:t>
            </a:r>
          </a:p>
          <a:p>
            <a:pPr algn="just"/>
            <a:r>
              <a:rPr lang="es-AR" dirty="0" smtClean="0"/>
              <a:t>Se «integra los requerimiento del nivel en su conjunto con sus particularidades»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4445681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PROMOCIÓN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16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AR" dirty="0" smtClean="0"/>
              <a:t>DIRECTA: </a:t>
            </a:r>
            <a:r>
              <a:rPr lang="es-AR" b="1" dirty="0" smtClean="0"/>
              <a:t>promedia</a:t>
            </a:r>
            <a:r>
              <a:rPr lang="es-AR" dirty="0" smtClean="0"/>
              <a:t> las notas obtenidas en la instancias de evaluación parcial y se pierde la condición en caso de no aprobar los </a:t>
            </a:r>
            <a:r>
              <a:rPr lang="es-AR" dirty="0" err="1" smtClean="0"/>
              <a:t>recuperatorios</a:t>
            </a:r>
            <a:r>
              <a:rPr lang="es-AR" dirty="0" smtClean="0"/>
              <a:t>. Sin instancia final</a:t>
            </a:r>
          </a:p>
          <a:p>
            <a:pPr algn="just"/>
            <a:r>
              <a:rPr lang="es-AR" dirty="0" smtClean="0"/>
              <a:t>PROMOCIÓN CON COLOQUIO FINAL INTEGRADOR:  para quienes logren aprobación de parciales con  nota  </a:t>
            </a:r>
            <a:r>
              <a:rPr lang="es-AR" b="1" dirty="0" smtClean="0"/>
              <a:t>7 o más, con derecho a </a:t>
            </a:r>
            <a:r>
              <a:rPr lang="es-AR" b="1" dirty="0" err="1" smtClean="0"/>
              <a:t>recuperatorio</a:t>
            </a:r>
            <a:r>
              <a:rPr lang="es-AR" b="1" dirty="0" smtClean="0"/>
              <a:t>, 70 % de asistencia y 60 % quienes trabajan. Coloqu</a:t>
            </a:r>
            <a:r>
              <a:rPr lang="es-AR" dirty="0" smtClean="0"/>
              <a:t>ios en noviembre o diciembre</a:t>
            </a:r>
          </a:p>
          <a:p>
            <a:pPr algn="just"/>
            <a:r>
              <a:rPr lang="es-AR" dirty="0" smtClean="0"/>
              <a:t>Se registran en actas como regulares</a:t>
            </a:r>
          </a:p>
          <a:p>
            <a:pPr algn="just"/>
            <a:r>
              <a:rPr lang="es-AR" dirty="0" smtClean="0"/>
              <a:t>Si no aprueba el coloquio se mantiene el formato de evaluación en las instancias sucesivas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7000835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CASOS PARTICULARES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Por inasistencias considera Consejo Directivo (Art. 39)</a:t>
            </a:r>
          </a:p>
          <a:p>
            <a:r>
              <a:rPr lang="es-AR" dirty="0" smtClean="0"/>
              <a:t>Si adeudan correlativas (como regulares o libres) pueden cursar y aprobar por promoción y la nota quedará registrada en planilla correspondiente (en Anexo III)</a:t>
            </a:r>
          </a:p>
          <a:p>
            <a:r>
              <a:rPr lang="es-AR" dirty="0" smtClean="0"/>
              <a:t>Mesas extraordinarias para acompañar las necesidades de las trayectorias a fin de generar las condiciones para la promoción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0763886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ACREDITACIÓN REGULAR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Estar inscripto al año académico y cursar o rendir al menos una unidad curricular </a:t>
            </a:r>
            <a:endParaRPr lang="es-AR" dirty="0"/>
          </a:p>
          <a:p>
            <a:r>
              <a:rPr lang="es-AR" b="1" dirty="0"/>
              <a:t>Nota: no inferior a 7 (siete)</a:t>
            </a:r>
            <a:r>
              <a:rPr lang="es-AR" dirty="0"/>
              <a:t>, con derecho a </a:t>
            </a:r>
            <a:r>
              <a:rPr lang="es-AR" dirty="0" err="1"/>
              <a:t>recuperatorio</a:t>
            </a:r>
            <a:r>
              <a:rPr lang="es-AR" dirty="0"/>
              <a:t>. </a:t>
            </a:r>
          </a:p>
          <a:p>
            <a:r>
              <a:rPr lang="es-AR" dirty="0"/>
              <a:t>Cumplir con el </a:t>
            </a:r>
            <a:r>
              <a:rPr lang="es-AR" dirty="0" smtClean="0"/>
              <a:t>60</a:t>
            </a:r>
            <a:r>
              <a:rPr lang="es-AR" b="1" dirty="0" smtClean="0"/>
              <a:t> </a:t>
            </a:r>
            <a:r>
              <a:rPr lang="es-AR" b="1" dirty="0"/>
              <a:t>% de asistencia </a:t>
            </a:r>
            <a:r>
              <a:rPr lang="es-AR" b="1" dirty="0" smtClean="0"/>
              <a:t>(50</a:t>
            </a:r>
            <a:r>
              <a:rPr lang="es-AR" b="1" dirty="0"/>
              <a:t>% para los que </a:t>
            </a:r>
            <a:r>
              <a:rPr lang="es-AR" b="1" dirty="0" smtClean="0"/>
              <a:t>trabajan)</a:t>
            </a:r>
          </a:p>
          <a:p>
            <a:r>
              <a:rPr lang="es-AR" b="1" dirty="0" smtClean="0"/>
              <a:t>Cumplir con el 100% de las instancias evaluativas propuestas. En todos los casos con </a:t>
            </a:r>
            <a:r>
              <a:rPr lang="es-AR" b="1" dirty="0" err="1" smtClean="0"/>
              <a:t>recuperatorios</a:t>
            </a:r>
            <a:r>
              <a:rPr lang="es-AR" b="1" dirty="0" smtClean="0"/>
              <a:t>.</a:t>
            </a:r>
          </a:p>
          <a:p>
            <a:r>
              <a:rPr lang="es-AR" b="1" dirty="0" smtClean="0"/>
              <a:t>Aprobación con 6 (seis)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26020588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ACREDITACIÓN LIBRES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Cumplimentar los trabajos o requisitos que se establezcan en los proyectos de cátedra que acepten esta condición</a:t>
            </a:r>
          </a:p>
          <a:p>
            <a:r>
              <a:rPr lang="es-AR" dirty="0" smtClean="0"/>
              <a:t>Aprobación de dos instancias evaluativas: una escrita y otra oral (excepto los talleres y seminarios) que mantienen la evaluación del formato</a:t>
            </a:r>
          </a:p>
          <a:p>
            <a:r>
              <a:rPr lang="es-AR" dirty="0" smtClean="0"/>
              <a:t>La calificación final es la de mayor valor</a:t>
            </a:r>
          </a:p>
          <a:p>
            <a:r>
              <a:rPr lang="es-AR" dirty="0" smtClean="0"/>
              <a:t>En caso de no aprobar la instancia oral corresponde la nota de mayor valor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5012975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MESAS EVALUADORAS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De dos llamados por turno</a:t>
            </a:r>
          </a:p>
          <a:p>
            <a:r>
              <a:rPr lang="es-AR" dirty="0" smtClean="0"/>
              <a:t>Integradas por terna de docentes</a:t>
            </a:r>
          </a:p>
          <a:p>
            <a:r>
              <a:rPr lang="es-AR" dirty="0" smtClean="0"/>
              <a:t>Obligación de los docentes hacer devoluciones a los estudiantes a efectos de contribuir a la mejora de los aprendizajes</a:t>
            </a:r>
          </a:p>
          <a:p>
            <a:r>
              <a:rPr lang="es-AR" dirty="0" smtClean="0"/>
              <a:t>Ante disparidad de criterios en el equipo o de los estudiantes procedimiento en Art. 48</a:t>
            </a:r>
          </a:p>
          <a:p>
            <a:r>
              <a:rPr lang="es-AR" dirty="0" smtClean="0"/>
              <a:t>TODAS las unidades curriculares pueden cursarse sin tener aprobada/s unidad/es correlativas excepto Residencia</a:t>
            </a:r>
          </a:p>
          <a:p>
            <a:pPr marL="68580" indent="0">
              <a:buNone/>
            </a:pPr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0823733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ANEXO III FORMULARIOS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s-AR" b="1" dirty="0"/>
          </a:p>
          <a:p>
            <a:pPr marL="68580" indent="0">
              <a:buNone/>
            </a:pPr>
            <a:r>
              <a:rPr lang="es-AR" dirty="0" smtClean="0"/>
              <a:t>.</a:t>
            </a:r>
            <a:endParaRPr lang="es-AR" dirty="0"/>
          </a:p>
          <a:p>
            <a:r>
              <a:rPr lang="es-AR" dirty="0" smtClean="0"/>
              <a:t>De</a:t>
            </a:r>
            <a:r>
              <a:rPr lang="es-AR" b="1" dirty="0" smtClean="0"/>
              <a:t> </a:t>
            </a:r>
            <a:r>
              <a:rPr lang="es-AR" dirty="0" smtClean="0"/>
              <a:t>inscripción</a:t>
            </a:r>
          </a:p>
          <a:p>
            <a:r>
              <a:rPr lang="es-AR" dirty="0" smtClean="0"/>
              <a:t>De </a:t>
            </a:r>
            <a:r>
              <a:rPr lang="es-AR" dirty="0"/>
              <a:t>evaluación de </a:t>
            </a:r>
            <a:r>
              <a:rPr lang="es-AR" dirty="0" smtClean="0"/>
              <a:t>estudiantes</a:t>
            </a:r>
          </a:p>
          <a:p>
            <a:r>
              <a:rPr lang="es-AR" dirty="0" smtClean="0"/>
              <a:t>Nota </a:t>
            </a:r>
            <a:r>
              <a:rPr lang="es-AR" dirty="0"/>
              <a:t>solicitud de equivalencias</a:t>
            </a:r>
          </a:p>
        </p:txBody>
      </p:sp>
    </p:spTree>
    <p:extLst>
      <p:ext uri="{BB962C8B-B14F-4D97-AF65-F5344CB8AC3E}">
        <p14:creationId xmlns:p14="http://schemas.microsoft.com/office/powerpoint/2010/main" xmlns="" val="38667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 smtClean="0"/>
              <a:t> </a:t>
            </a:r>
            <a:r>
              <a:rPr lang="es-AR" sz="3600" b="1" dirty="0" smtClean="0"/>
              <a:t>ANEXO I   </a:t>
            </a:r>
            <a:br>
              <a:rPr lang="es-AR" sz="3600" b="1" dirty="0" smtClean="0"/>
            </a:br>
            <a:r>
              <a:rPr lang="es-AR" sz="3600" b="1" dirty="0" smtClean="0"/>
              <a:t>CAPÍTULO I - DEL INGRESO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Autofit/>
          </a:bodyPr>
          <a:lstStyle/>
          <a:p>
            <a:pPr algn="just"/>
            <a:r>
              <a:rPr lang="es-AR" dirty="0"/>
              <a:t>S</a:t>
            </a:r>
            <a:r>
              <a:rPr lang="es-AR" dirty="0" smtClean="0"/>
              <a:t>e accede al nivel superior sobre principios de ingreso: libre, directo, gratuito, irrestricto, la no discriminación y la igualdad.</a:t>
            </a:r>
          </a:p>
          <a:p>
            <a:pPr algn="just"/>
            <a:r>
              <a:rPr lang="es-AR" dirty="0" smtClean="0"/>
              <a:t>Aprobación del nivel secundario (salvo para tecnicaturas) </a:t>
            </a:r>
          </a:p>
          <a:p>
            <a:pPr algn="just"/>
            <a:r>
              <a:rPr lang="es-AR" dirty="0"/>
              <a:t>C</a:t>
            </a:r>
            <a:r>
              <a:rPr lang="es-AR" dirty="0" smtClean="0"/>
              <a:t>ada institución diseña y genera condiciones de posibilidad que garanticen la inclusión y el compromiso responsable de los estudiantes y formadores de ingreso, trayectoria y egreso</a:t>
            </a: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 flipV="1">
            <a:off x="4067807" y="1195318"/>
            <a:ext cx="328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4000" b="1" dirty="0" smtClean="0">
                <a:solidFill>
                  <a:srgbClr val="94C600"/>
                </a:solidFill>
                <a:ea typeface="+mj-ea"/>
                <a:cs typeface="+mj-cs"/>
              </a:rPr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166410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INSTANCIAS INTRODUCTORIAS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AR" sz="2800" dirty="0" smtClean="0"/>
              <a:t>El primer año es un proceso de iniciación</a:t>
            </a:r>
          </a:p>
          <a:p>
            <a:pPr algn="just"/>
            <a:r>
              <a:rPr lang="es-AR" sz="2800" dirty="0" smtClean="0"/>
              <a:t>Ejes: la biografía escolar, generalidades de la propuesta formativa, participación estudiantil y democrática en la organización, en la cultura y dinámica institucional y el régimen académico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xmlns="" val="757693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 LAS FINALIDADES DE: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AR" sz="2600" dirty="0" smtClean="0"/>
              <a:t>Brindar información sobre la carrera, el funcionamiento del nivel y la institución</a:t>
            </a:r>
          </a:p>
          <a:p>
            <a:pPr algn="just"/>
            <a:r>
              <a:rPr lang="es-AR" sz="2600" dirty="0"/>
              <a:t>D</a:t>
            </a:r>
            <a:r>
              <a:rPr lang="es-AR" sz="2600" dirty="0" smtClean="0"/>
              <a:t>ifusión de las unidades curriculares, modalidad de cursado, evaluación, correlatividades, acreditación, calendario académico, mesas y turnos.</a:t>
            </a:r>
          </a:p>
          <a:p>
            <a:pPr algn="just"/>
            <a:r>
              <a:rPr lang="es-AR" sz="2600" dirty="0"/>
              <a:t>Posibilitar el acercamiento a saberes significativos necesarios para la trayectoria formativa</a:t>
            </a:r>
          </a:p>
          <a:p>
            <a:pPr algn="just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534397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AR" dirty="0" smtClean="0"/>
              <a:t>Acompañar la integración en la vida democrática  a través del involucramiento en los ámbitos de gobierno y participación estudiantil</a:t>
            </a:r>
          </a:p>
          <a:p>
            <a:pPr algn="just"/>
            <a:r>
              <a:rPr lang="es-AR" dirty="0" smtClean="0"/>
              <a:t>Iniciar y/o profundizar el proceso de alfabetización académica, propios de la Educación Superior</a:t>
            </a:r>
          </a:p>
          <a:p>
            <a:pPr algn="just"/>
            <a:r>
              <a:rPr lang="es-AR" dirty="0" smtClean="0"/>
              <a:t>Reflexionar y brindar orientación acerca de la inserción profesional ocupacional</a:t>
            </a:r>
          </a:p>
          <a:p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xmlns="" val="3980551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CONSIDERACIONES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Quienes hayan cursado otras carreras en la misma institución no están obligados a participar excepto a los encuentros vinculados a la especificidad de la carrera elegida</a:t>
            </a:r>
          </a:p>
          <a:p>
            <a:r>
              <a:rPr lang="es-AR" dirty="0" smtClean="0"/>
              <a:t>Para los estudiantes que las han cursado en otra institución el Consejo Directivo arbitrará los medios para realizar el acompañamiento en los aspectos necesarios para garantizar el ingreso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2196287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REQUISITOS DE INSCRIPCIÓN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Certificación de la finalización de estudios de la Educación Secundaria</a:t>
            </a:r>
          </a:p>
          <a:p>
            <a:r>
              <a:rPr lang="es-AR" dirty="0" smtClean="0"/>
              <a:t>Planilla de solicitud de inscripción </a:t>
            </a:r>
          </a:p>
          <a:p>
            <a:r>
              <a:rPr lang="es-AR" dirty="0" smtClean="0"/>
              <a:t>Fotocopia de DNI</a:t>
            </a:r>
          </a:p>
          <a:p>
            <a:r>
              <a:rPr lang="es-AR" dirty="0" smtClean="0"/>
              <a:t>Constancia de CUIL</a:t>
            </a:r>
          </a:p>
          <a:p>
            <a:r>
              <a:rPr lang="es-AR" dirty="0" smtClean="0"/>
              <a:t>Dos fotos para el legajo personal</a:t>
            </a:r>
          </a:p>
        </p:txBody>
      </p:sp>
    </p:spTree>
    <p:extLst>
      <p:ext uri="{BB962C8B-B14F-4D97-AF65-F5344CB8AC3E}">
        <p14:creationId xmlns:p14="http://schemas.microsoft.com/office/powerpoint/2010/main" xmlns="" val="3953032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341</TotalTime>
  <Words>1911</Words>
  <Application>Microsoft Office PowerPoint</Application>
  <PresentationFormat>Presentación en pantalla (4:3)</PresentationFormat>
  <Paragraphs>155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Austin</vt:lpstr>
      <vt:lpstr>RÉGIMEN ACADÉMICO MARCO</vt:lpstr>
      <vt:lpstr>Diapositiva 2</vt:lpstr>
      <vt:lpstr>ANTECEDENTES</vt:lpstr>
      <vt:lpstr> ANEXO I    CAPÍTULO I - DEL INGRESO</vt:lpstr>
      <vt:lpstr>INSTANCIAS INTRODUCTORIAS</vt:lpstr>
      <vt:lpstr>CON LAS FINALIDADES DE:</vt:lpstr>
      <vt:lpstr>Diapositiva 7</vt:lpstr>
      <vt:lpstr>CONSIDERACIONES</vt:lpstr>
      <vt:lpstr>REQUISITOS DE INSCRIPCIÓN</vt:lpstr>
      <vt:lpstr>LEGAJOS</vt:lpstr>
      <vt:lpstr>Diapositiva 11</vt:lpstr>
      <vt:lpstr>Para equivalencias</vt:lpstr>
      <vt:lpstr>Documentación para solicitud de equivalencia</vt:lpstr>
      <vt:lpstr>Informe académico de los docentes</vt:lpstr>
      <vt:lpstr>Solicitudes</vt:lpstr>
      <vt:lpstr>Diapositiva 16</vt:lpstr>
      <vt:lpstr>CAPÍTULO II  DE LA PERMANENCIA</vt:lpstr>
      <vt:lpstr>ASIGNATURAS</vt:lpstr>
      <vt:lpstr>SEMINARIO TALLER</vt:lpstr>
      <vt:lpstr>SEMINARIO</vt:lpstr>
      <vt:lpstr>TALLER</vt:lpstr>
      <vt:lpstr>Diapositiva 22</vt:lpstr>
      <vt:lpstr>Evaluaciones</vt:lpstr>
      <vt:lpstr>Cada docente deberá</vt:lpstr>
      <vt:lpstr>CONDICION REGULAR</vt:lpstr>
      <vt:lpstr>Diapositiva 26</vt:lpstr>
      <vt:lpstr>CONDICION LIBRE</vt:lpstr>
      <vt:lpstr>CONDICION ESPECIAL</vt:lpstr>
      <vt:lpstr>ACREDITACIÓN PROMOCIÓN</vt:lpstr>
      <vt:lpstr>PROMOCIÓN</vt:lpstr>
      <vt:lpstr>CASOS PARTICULARES</vt:lpstr>
      <vt:lpstr>ACREDITACIÓN REGULAR</vt:lpstr>
      <vt:lpstr>ACREDITACIÓN LIBRES</vt:lpstr>
      <vt:lpstr>MESAS EVALUADORAS</vt:lpstr>
      <vt:lpstr>ANEXO III FORMULARIOS</vt:lpstr>
    </vt:vector>
  </TitlesOfParts>
  <Company>Luffi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RÉGIMEN ACADÉMICO MARCO</dc:title>
  <dc:creator>Luffi</dc:creator>
  <cp:lastModifiedBy>alicia</cp:lastModifiedBy>
  <cp:revision>19</cp:revision>
  <dcterms:created xsi:type="dcterms:W3CDTF">2015-04-28T19:14:46Z</dcterms:created>
  <dcterms:modified xsi:type="dcterms:W3CDTF">2015-08-08T03:12:29Z</dcterms:modified>
</cp:coreProperties>
</file>